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9" r:id="rId12"/>
    <p:sldId id="268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38F3F-B2CB-4466-A8F7-D28010FC9F32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FABD9F-8519-4D7A-9705-F7E89C4A8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ABD9F-8519-4D7A-9705-F7E89C4A8D4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A732-8E7D-45D5-B390-F8F87217D7D1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A64E-9943-448B-9154-49170AFB5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A732-8E7D-45D5-B390-F8F87217D7D1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A64E-9943-448B-9154-49170AFB5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A732-8E7D-45D5-B390-F8F87217D7D1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A64E-9943-448B-9154-49170AFB5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A732-8E7D-45D5-B390-F8F87217D7D1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A64E-9943-448B-9154-49170AFB5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A732-8E7D-45D5-B390-F8F87217D7D1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A64E-9943-448B-9154-49170AFB5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A732-8E7D-45D5-B390-F8F87217D7D1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A64E-9943-448B-9154-49170AFB5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A732-8E7D-45D5-B390-F8F87217D7D1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A64E-9943-448B-9154-49170AFB5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A732-8E7D-45D5-B390-F8F87217D7D1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A64E-9943-448B-9154-49170AFB5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A732-8E7D-45D5-B390-F8F87217D7D1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A64E-9943-448B-9154-49170AFB5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A732-8E7D-45D5-B390-F8F87217D7D1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A64E-9943-448B-9154-49170AFB5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A732-8E7D-45D5-B390-F8F87217D7D1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A64E-9943-448B-9154-49170AFB5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7A732-8E7D-45D5-B390-F8F87217D7D1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5A64E-9943-448B-9154-49170AFB54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hyperlink" Target="http://www.doctordo.by/images/products/1700002963a49da13542e0726b7bb758_original.jpg" TargetMode="External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file:///D:\&#1052;&#1054;&#1048;%20&#1044;&#1054;&#1050;&#1059;&#1052;&#1045;&#1053;&#1058;&#1067;\&#1085;&#1077;&#1073;&#1077;&#1079;&#1054;&#1055;&#1040;&#1057;&#1053;&#1040;&#1071;%20%20&#1045;-&#1076;&#1072;\%20http:\www.solnet.r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_____Microsoft_Office_Excel_97-20031.xls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2.xls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714356"/>
            <a:ext cx="104859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IV </a:t>
            </a:r>
            <a:r>
              <a:rPr lang="ru-RU" sz="4000" dirty="0" smtClean="0"/>
              <a:t>Региональный интернет-конкурс</a:t>
            </a:r>
          </a:p>
          <a:p>
            <a:r>
              <a:rPr lang="ru-RU" sz="4000" dirty="0" smtClean="0"/>
              <a:t>«Здоровая Россия-процветание нации!»</a:t>
            </a:r>
            <a:endParaRPr lang="ru-RU" sz="4000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571736" y="2025941"/>
            <a:ext cx="607223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Внеклассное мероприятие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3200" b="1" dirty="0" smtClean="0">
                <a:solidFill>
                  <a:srgbClr val="FF00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Вся правда о пищевых добавках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4810" y="4071942"/>
            <a:ext cx="4642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Подготовила  учитель МБОУ СОШ </a:t>
            </a:r>
          </a:p>
          <a:p>
            <a:r>
              <a:rPr lang="ru-RU" sz="2400" dirty="0" smtClean="0"/>
              <a:t>с.Канавка </a:t>
            </a:r>
            <a:r>
              <a:rPr lang="ru-RU" sz="2400" dirty="0" err="1" smtClean="0"/>
              <a:t>Айденова</a:t>
            </a:r>
            <a:r>
              <a:rPr lang="ru-RU" sz="2400" dirty="0" smtClean="0"/>
              <a:t> М.С.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1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ОВОЩИ, ЯГОДЫ, ФРУКТЫ САРАТОВСКИЕ и ЗАМОРСКИЕ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7" name="Picture 24" descr="i?id=52820668&amp;tov=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4214819"/>
            <a:ext cx="1081087" cy="42862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4" y="1428736"/>
            <a:ext cx="3143272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>
                <a:latin typeface="Arial Black" pitchFamily="34" charset="0"/>
              </a:rPr>
              <a:t>Свекла</a:t>
            </a:r>
          </a:p>
          <a:p>
            <a:pPr>
              <a:lnSpc>
                <a:spcPct val="90000"/>
              </a:lnSpc>
            </a:pPr>
            <a:endParaRPr lang="ru-RU" sz="2800" dirty="0" smtClean="0">
              <a:latin typeface="Arial Black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Arial Black" pitchFamily="34" charset="0"/>
              </a:rPr>
              <a:t>Морковь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Arial Black" pitchFamily="34" charset="0"/>
              </a:rPr>
              <a:t>Смородина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Arial Black" pitchFamily="34" charset="0"/>
              </a:rPr>
              <a:t>Земляника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Arial Black" pitchFamily="34" charset="0"/>
              </a:rPr>
              <a:t>Крыжовник</a:t>
            </a:r>
          </a:p>
          <a:p>
            <a:pPr>
              <a:lnSpc>
                <a:spcPct val="90000"/>
              </a:lnSpc>
            </a:pPr>
            <a:endParaRPr lang="ru-RU" sz="2800" dirty="0" smtClean="0">
              <a:latin typeface="Arial Black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Arial Black" pitchFamily="34" charset="0"/>
              </a:rPr>
              <a:t>Капуста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Arial Black" pitchFamily="34" charset="0"/>
              </a:rPr>
              <a:t>Тыква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9" name="Picture 14" descr="Картинка 1 из 868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1285860"/>
            <a:ext cx="1643074" cy="785817"/>
          </a:xfrm>
          <a:prstGeom prst="rect">
            <a:avLst/>
          </a:prstGeom>
          <a:noFill/>
        </p:spPr>
      </p:pic>
      <p:pic>
        <p:nvPicPr>
          <p:cNvPr id="10" name="Picture 16" descr="i?id=66272524&amp;tov=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513" y="2133600"/>
            <a:ext cx="1008062" cy="608013"/>
          </a:xfrm>
          <a:prstGeom prst="rect">
            <a:avLst/>
          </a:prstGeom>
          <a:noFill/>
        </p:spPr>
      </p:pic>
      <p:pic>
        <p:nvPicPr>
          <p:cNvPr id="11" name="Picture 18" descr="i?id=58657372&amp;tov=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2138" y="2492375"/>
            <a:ext cx="1352550" cy="990600"/>
          </a:xfrm>
          <a:prstGeom prst="rect">
            <a:avLst/>
          </a:prstGeom>
          <a:noFill/>
        </p:spPr>
      </p:pic>
      <p:pic>
        <p:nvPicPr>
          <p:cNvPr id="12" name="Picture 22" descr="i?id=30743239&amp;tov=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71775" y="3284538"/>
            <a:ext cx="1400175" cy="930280"/>
          </a:xfrm>
          <a:prstGeom prst="rect">
            <a:avLst/>
          </a:prstGeom>
          <a:noFill/>
        </p:spPr>
      </p:pic>
      <p:pic>
        <p:nvPicPr>
          <p:cNvPr id="13" name="Picture 20" descr="i?id=93968900&amp;tov=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V="1">
            <a:off x="4143372" y="3286123"/>
            <a:ext cx="1352550" cy="642942"/>
          </a:xfrm>
          <a:prstGeom prst="rect">
            <a:avLst/>
          </a:prstGeom>
          <a:noFill/>
        </p:spPr>
      </p:pic>
      <p:pic>
        <p:nvPicPr>
          <p:cNvPr id="14" name="Picture 26" descr="i?id=51803913&amp;tov=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00298" y="4786323"/>
            <a:ext cx="2166952" cy="71438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5572132" y="1071546"/>
            <a:ext cx="2928958" cy="2419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>
                <a:latin typeface="Arial Black" pitchFamily="34" charset="0"/>
              </a:rPr>
              <a:t>Бананы</a:t>
            </a:r>
          </a:p>
          <a:p>
            <a:pPr>
              <a:lnSpc>
                <a:spcPct val="90000"/>
              </a:lnSpc>
            </a:pPr>
            <a:endParaRPr lang="ru-RU" sz="2400" dirty="0" smtClean="0">
              <a:latin typeface="Arial Black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Arial Black" pitchFamily="34" charset="0"/>
              </a:rPr>
              <a:t>Киви</a:t>
            </a:r>
          </a:p>
          <a:p>
            <a:pPr>
              <a:lnSpc>
                <a:spcPct val="90000"/>
              </a:lnSpc>
            </a:pPr>
            <a:endParaRPr lang="ru-RU" sz="2400" dirty="0" smtClean="0">
              <a:latin typeface="Arial Black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Arial Black" pitchFamily="34" charset="0"/>
              </a:rPr>
              <a:t>Апельсины</a:t>
            </a:r>
          </a:p>
          <a:p>
            <a:pPr>
              <a:lnSpc>
                <a:spcPct val="90000"/>
              </a:lnSpc>
            </a:pPr>
            <a:endParaRPr lang="ru-RU" sz="2400" dirty="0" smtClean="0">
              <a:latin typeface="Arial Black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Arial Black" pitchFamily="34" charset="0"/>
              </a:rPr>
              <a:t>Ананас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16" name="Picture 12" descr="i?id=119810292&amp;tov=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80288" y="571481"/>
            <a:ext cx="1352550" cy="1143008"/>
          </a:xfrm>
          <a:prstGeom prst="rect">
            <a:avLst/>
          </a:prstGeom>
          <a:noFill/>
        </p:spPr>
      </p:pic>
      <p:pic>
        <p:nvPicPr>
          <p:cNvPr id="17" name="Picture 6" descr="i?id=74821490&amp;tov=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786578" y="1714489"/>
            <a:ext cx="1352550" cy="714380"/>
          </a:xfrm>
          <a:prstGeom prst="rect">
            <a:avLst/>
          </a:prstGeom>
          <a:noFill/>
        </p:spPr>
      </p:pic>
      <p:pic>
        <p:nvPicPr>
          <p:cNvPr id="18" name="Picture 8" descr="i?id=94375197&amp;tov=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72396" y="2500306"/>
            <a:ext cx="1285884" cy="714380"/>
          </a:xfrm>
          <a:prstGeom prst="rect">
            <a:avLst/>
          </a:prstGeom>
          <a:noFill/>
        </p:spPr>
      </p:pic>
      <p:pic>
        <p:nvPicPr>
          <p:cNvPr id="19" name="Picture 10" descr="i?id=29084932&amp;tov=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7950" y="3643314"/>
            <a:ext cx="2000264" cy="193357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785794"/>
          <a:ext cx="6884987" cy="5143537"/>
        </p:xfrm>
        <a:graphic>
          <a:graphicData uri="http://schemas.openxmlformats.org/drawingml/2006/table">
            <a:tbl>
              <a:tblPr/>
              <a:tblGrid>
                <a:gridCol w="2224087"/>
                <a:gridCol w="2139950"/>
                <a:gridCol w="2520950"/>
              </a:tblGrid>
              <a:tr h="12024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Название напитка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Исходный цвет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Цвет после изменения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рН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среды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56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Смородиновый компот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Вишнево-малиновый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Зеленоватый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56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ЛЕДА аромат тархуна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Зеленый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Зеленый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56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Сок апельсиновый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Желтый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Желтый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0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Нектар вишневый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Малиновый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Малиновый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1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Лаборатория по качеству продуктов при НИИ питания «</a:t>
            </a:r>
            <a:r>
              <a:rPr lang="ru-RU" sz="2400" dirty="0" err="1" smtClean="0">
                <a:latin typeface="Arial Black" pitchFamily="34" charset="0"/>
              </a:rPr>
              <a:t>Ростестома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1643051"/>
            <a:ext cx="735811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Использование пищевых добавок на территории России контролируется национальными органами Госсанэпиднадзора и нормативными актами и санитарными правилами Минздрава России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8794" y="428604"/>
            <a:ext cx="6929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Основные документы: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443841"/>
            <a:ext cx="721523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• Федеральный закон «О санитарно-эпидемиологическом благополучии населения» 30.03.1999 г. N 52-ФЗ. </a:t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• Федеральный закон «О качестве и безопасности пищевых продуктов» от 02.01.2000, 29-ФЗ. </a:t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• Федеральный закон «Основы законодательства Российской Федерации об охране здоровья граждан» от 22.07.1993. </a:t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• </a:t>
            </a:r>
            <a:r>
              <a:rPr lang="ru-RU" sz="2400" dirty="0" err="1" smtClean="0">
                <a:latin typeface="Arial Black" pitchFamily="34" charset="0"/>
              </a:rPr>
              <a:t>СанПиН</a:t>
            </a:r>
            <a:r>
              <a:rPr lang="ru-RU" sz="2400" dirty="0" smtClean="0">
                <a:latin typeface="Arial Black" pitchFamily="34" charset="0"/>
              </a:rPr>
              <a:t> 2.3.2.1293-03 «Гигиенические требования по применению пищевых добавок» — 12 июня 2003 года. 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85918" y="571480"/>
            <a:ext cx="671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Запрещенные добавки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166843"/>
            <a:ext cx="81439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 Black" pitchFamily="34" charset="0"/>
              </a:rPr>
              <a:t>Запрещенные добавки — это добавки, исследование которых показало, что их действие приносит вред организму. 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• Е121 — цитрусовый красный 2 (краситель) 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• Е123 — красный амарант (краситель) 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• Е128[1]- 03.09.2007. Красный 2G (краситель) 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• Е216 [2]- — </a:t>
            </a:r>
            <a:r>
              <a:rPr lang="ru-RU" sz="2000" dirty="0" err="1" smtClean="0">
                <a:latin typeface="Arial Black" pitchFamily="34" charset="0"/>
              </a:rPr>
              <a:t>пара-гидроксибензойной</a:t>
            </a:r>
            <a:r>
              <a:rPr lang="ru-RU" sz="2000" dirty="0" smtClean="0">
                <a:latin typeface="Arial Black" pitchFamily="34" charset="0"/>
              </a:rPr>
              <a:t> кислоты </a:t>
            </a:r>
            <a:r>
              <a:rPr lang="ru-RU" sz="2000" dirty="0" err="1" smtClean="0">
                <a:latin typeface="Arial Black" pitchFamily="34" charset="0"/>
              </a:rPr>
              <a:t>ропиловый</a:t>
            </a:r>
            <a:r>
              <a:rPr lang="ru-RU" sz="2000" dirty="0" smtClean="0">
                <a:latin typeface="Arial Black" pitchFamily="34" charset="0"/>
              </a:rPr>
              <a:t> эфир, группа </a:t>
            </a:r>
            <a:r>
              <a:rPr lang="ru-RU" sz="2000" dirty="0" err="1" smtClean="0">
                <a:latin typeface="Arial Black" pitchFamily="34" charset="0"/>
              </a:rPr>
              <a:t>парабенов</a:t>
            </a:r>
            <a:r>
              <a:rPr lang="ru-RU" sz="2000" dirty="0" smtClean="0">
                <a:latin typeface="Arial Black" pitchFamily="34" charset="0"/>
              </a:rPr>
              <a:t> (консервант) 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• Е217[2]- — </a:t>
            </a:r>
            <a:r>
              <a:rPr lang="ru-RU" sz="2000" dirty="0" err="1" smtClean="0">
                <a:latin typeface="Arial Black" pitchFamily="34" charset="0"/>
              </a:rPr>
              <a:t>пара-гидроксибензойной</a:t>
            </a:r>
            <a:r>
              <a:rPr lang="ru-RU" sz="2000" dirty="0" smtClean="0">
                <a:latin typeface="Arial Black" pitchFamily="34" charset="0"/>
              </a:rPr>
              <a:t> кислоты [</a:t>
            </a:r>
            <a:r>
              <a:rPr lang="ru-RU" sz="2000" dirty="0" err="1" smtClean="0">
                <a:latin typeface="Arial Black" pitchFamily="34" charset="0"/>
              </a:rPr>
              <a:t>ропилового</a:t>
            </a:r>
            <a:r>
              <a:rPr lang="ru-RU" sz="2000" dirty="0" smtClean="0">
                <a:latin typeface="Arial Black" pitchFamily="34" charset="0"/>
              </a:rPr>
              <a:t> эфира натриевая соль (консервант) 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• Е240 — формальдегид (консервант) 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• Е621 – </a:t>
            </a:r>
            <a:r>
              <a:rPr lang="ru-RU" sz="2000" dirty="0" err="1" smtClean="0">
                <a:latin typeface="Arial Black" pitchFamily="34" charset="0"/>
              </a:rPr>
              <a:t>глутамат</a:t>
            </a:r>
            <a:r>
              <a:rPr lang="ru-RU" sz="2000" dirty="0" smtClean="0">
                <a:latin typeface="Arial Black" pitchFamily="34" charset="0"/>
              </a:rPr>
              <a:t> натрия </a:t>
            </a: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00232" y="428604"/>
            <a:ext cx="49292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ВЫВОДЫ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857232"/>
            <a:ext cx="7358114" cy="5269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1. Нужно внимательно читать этикетки на продуктах питания, интересоваться современными исследованиями в области разработки пищевых добавок. </a:t>
            </a:r>
            <a:b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endParaRPr 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2. Нельзя рисковать и брать незнакомые продукты, особенно если в этикетке указано много разных Е.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b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3. Нужно избегать таких пищевых добавок, как красители, консерванты, загустители, усилители аромата, заменители сахара. </a:t>
            </a:r>
            <a:b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endParaRPr 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4. Помните: официально запрещены на территории России красители Е121,123 и консерванты Е 216,217,240. </a:t>
            </a:r>
            <a:b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endParaRPr lang="ru-RU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5. Надо есть больше овощей, фруктов, рыбы, молока, меньше мучного, сладкого, чипсов, газированных напитков. </a:t>
            </a:r>
            <a:b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71604" y="785794"/>
            <a:ext cx="678661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107763" dir="8100000" algn="ctr" rotWithShape="0">
                    <a:srgbClr val="868686">
                      <a:alpha val="50000"/>
                    </a:srgbClr>
                  </a:outerShdw>
                </a:effectLst>
                <a:latin typeface="Arial Black" pitchFamily="34" charset="0"/>
              </a:rPr>
              <a:t>СПАСИБО ЗА ВНИМАНИЕ</a:t>
            </a:r>
            <a:r>
              <a:rPr lang="ru-RU" sz="4400" b="1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107763" dir="8100000" algn="ctr" rotWithShape="0">
                    <a:srgbClr val="868686">
                      <a:alpha val="50000"/>
                    </a:srgbClr>
                  </a:outerShdw>
                </a:effectLst>
                <a:latin typeface="Arial Black" pitchFamily="34" charset="0"/>
              </a:rPr>
              <a:t>!</a:t>
            </a:r>
            <a:endParaRPr lang="ru-RU" sz="4400" b="1" kern="10" dirty="0" smtClean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107763" dir="8100000" algn="ctr" rotWithShape="0">
                  <a:srgbClr val="868686">
                    <a:alpha val="50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ru-RU" sz="4400" b="1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107763" dir="8100000" algn="ctr" rotWithShape="0">
                    <a:srgbClr val="868686">
                      <a:alpha val="50000"/>
                    </a:srgbClr>
                  </a:outerShdw>
                </a:effectLst>
                <a:latin typeface="Arial Black" pitchFamily="34" charset="0"/>
              </a:rPr>
              <a:t> ПИТАЙТЕСЬ ЗДОРОВОЙ И</a:t>
            </a:r>
          </a:p>
          <a:p>
            <a:pPr algn="ctr"/>
            <a:r>
              <a:rPr lang="ru-RU" sz="4400" b="1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107763" dir="8100000" algn="ctr" rotWithShape="0">
                    <a:srgbClr val="868686">
                      <a:alpha val="50000"/>
                    </a:srgbClr>
                  </a:outerShdw>
                </a:effectLst>
                <a:latin typeface="Arial Black" pitchFamily="34" charset="0"/>
              </a:rPr>
              <a:t> ПОЛЕЗНОЙ ПИЩЕЙ</a:t>
            </a:r>
            <a:r>
              <a:rPr lang="ru-RU" sz="4400" b="1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107763" dir="8100000" algn="ctr" rotWithShape="0">
                    <a:srgbClr val="868686">
                      <a:alpha val="50000"/>
                    </a:srgbClr>
                  </a:outerShdw>
                </a:effectLst>
                <a:latin typeface="Arial Black" pitchFamily="34" charset="0"/>
              </a:rPr>
              <a:t>!</a:t>
            </a:r>
            <a:endParaRPr lang="ru-RU" sz="4400" b="1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107763" dir="8100000" algn="ctr" rotWithShape="0">
                  <a:srgbClr val="868686">
                    <a:alpha val="5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1857365"/>
            <a:ext cx="807246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i="1" dirty="0">
                <a:latin typeface="Arial Black" pitchFamily="34" charset="0"/>
              </a:rPr>
              <a:t>1. Колесов Д.В., Маш Р.Д., Беляев И.Н. «Биология. Человек.» 8 класс. М: «Дрофа», </a:t>
            </a:r>
            <a:r>
              <a:rPr lang="ru-RU" sz="2400" i="1" dirty="0" smtClean="0">
                <a:latin typeface="Arial Black" pitchFamily="34" charset="0"/>
              </a:rPr>
              <a:t>2014 </a:t>
            </a:r>
            <a:r>
              <a:rPr lang="ru-RU" sz="2400" i="1" dirty="0">
                <a:latin typeface="Arial Black" pitchFamily="34" charset="0"/>
              </a:rPr>
              <a:t>г.</a:t>
            </a:r>
            <a:endParaRPr lang="ru-RU" sz="2400" dirty="0">
              <a:latin typeface="Arial Black" pitchFamily="34" charset="0"/>
            </a:endParaRPr>
          </a:p>
          <a:p>
            <a:pPr>
              <a:defRPr/>
            </a:pPr>
            <a:r>
              <a:rPr lang="ru-RU" sz="2400" i="1" dirty="0">
                <a:latin typeface="Arial Black" pitchFamily="34" charset="0"/>
              </a:rPr>
              <a:t>2. </a:t>
            </a:r>
            <a:r>
              <a:rPr lang="ru-RU" sz="2400" dirty="0">
                <a:latin typeface="Arial Black" pitchFamily="34" charset="0"/>
              </a:rPr>
              <a:t>  </a:t>
            </a:r>
            <a:r>
              <a:rPr lang="ru-RU" sz="2400" u="sng" dirty="0">
                <a:latin typeface="Arial Black" pitchFamily="34" charset="0"/>
                <a:hlinkClick r:id="rId3" action="ppaction://hlinkfile"/>
              </a:rPr>
              <a:t>http://www.kakras.ru </a:t>
            </a:r>
            <a:r>
              <a:rPr lang="ru-RU" sz="2400" i="1" dirty="0">
                <a:latin typeface="Arial Black" pitchFamily="34" charset="0"/>
              </a:rPr>
              <a:t>(пищевые добавки)</a:t>
            </a:r>
            <a:endParaRPr lang="ru-RU" sz="2400" dirty="0">
              <a:latin typeface="Arial Black" pitchFamily="34" charset="0"/>
            </a:endParaRPr>
          </a:p>
          <a:p>
            <a:pPr>
              <a:defRPr/>
            </a:pPr>
            <a:endParaRPr lang="ru-RU" sz="2400" dirty="0">
              <a:latin typeface="Arial Black" pitchFamily="34" charset="0"/>
            </a:endParaRPr>
          </a:p>
          <a:p>
            <a:pPr>
              <a:defRPr/>
            </a:pPr>
            <a:r>
              <a:rPr lang="ru-RU" sz="2400" i="1" dirty="0" smtClean="0">
                <a:latin typeface="Arial Black" pitchFamily="34" charset="0"/>
              </a:rPr>
              <a:t>3.  </a:t>
            </a:r>
            <a:r>
              <a:rPr lang="ru-RU" sz="2400" dirty="0" smtClean="0">
                <a:latin typeface="Arial Black" pitchFamily="34" charset="0"/>
                <a:hlinkClick r:id="rId3" action="ppaction://hlinkfile"/>
              </a:rPr>
              <a:t> </a:t>
            </a:r>
            <a:r>
              <a:rPr lang="ru-RU" sz="2400" u="sng" dirty="0">
                <a:latin typeface="Arial Black" pitchFamily="34" charset="0"/>
                <a:hlinkClick r:id="rId3" action="ppaction://hlinkfile"/>
              </a:rPr>
              <a:t>http://www.solnet.ru</a:t>
            </a:r>
            <a:endParaRPr lang="ru-RU" sz="2400" dirty="0">
              <a:latin typeface="Arial Black" pitchFamily="34" charset="0"/>
            </a:endParaRPr>
          </a:p>
          <a:p>
            <a:pPr>
              <a:defRPr/>
            </a:pPr>
            <a:r>
              <a:rPr lang="ru-RU" sz="2400" dirty="0" smtClean="0">
                <a:latin typeface="Arial Black" pitchFamily="34" charset="0"/>
              </a:rPr>
              <a:t>4.Из </a:t>
            </a:r>
            <a:r>
              <a:rPr lang="ru-RU" sz="2400" dirty="0">
                <a:latin typeface="Arial Black" pitchFamily="34" charset="0"/>
              </a:rPr>
              <a:t>книги Академии здоровья "Пить или не пить" - </a:t>
            </a:r>
            <a:r>
              <a:rPr lang="ru-RU" sz="2400" u="sng" dirty="0">
                <a:latin typeface="Arial Black" pitchFamily="34" charset="0"/>
                <a:hlinkClick r:id="rId3" action="ppaction://hlinkfile"/>
              </a:rPr>
              <a:t>http://www.gazeta-rezonans.ru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571480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Список  используемых источников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1" descr="C:\Documents and Settings\ADMIN\Рабочий стол\картинки пищевые добавки\пищ доб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714620"/>
            <a:ext cx="3810000" cy="370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6000" y="214290"/>
            <a:ext cx="60007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i="1" dirty="0" smtClean="0"/>
              <a:t>Человек – существо странное.</a:t>
            </a:r>
            <a:endParaRPr lang="ru-RU" sz="2800" dirty="0" smtClean="0"/>
          </a:p>
          <a:p>
            <a:pPr algn="r"/>
            <a:r>
              <a:rPr lang="ru-RU" sz="2800" i="1" dirty="0" smtClean="0"/>
              <a:t>Сначала он вопреки  здравому смыслу</a:t>
            </a:r>
            <a:endParaRPr lang="ru-RU" sz="2800" dirty="0" smtClean="0"/>
          </a:p>
          <a:p>
            <a:pPr algn="r"/>
            <a:r>
              <a:rPr lang="ru-RU" sz="2800" i="1" dirty="0" smtClean="0"/>
              <a:t> разрушает собственное здоровье,</a:t>
            </a:r>
            <a:endParaRPr lang="ru-RU" sz="2800" dirty="0" smtClean="0"/>
          </a:p>
          <a:p>
            <a:pPr algn="r"/>
            <a:r>
              <a:rPr lang="ru-RU" sz="2800" i="1" dirty="0" smtClean="0"/>
              <a:t>а затем, прилагая неимоверные усилия,</a:t>
            </a:r>
            <a:endParaRPr lang="ru-RU" sz="2800" dirty="0" smtClean="0"/>
          </a:p>
          <a:p>
            <a:pPr algn="r"/>
            <a:r>
              <a:rPr lang="ru-RU" sz="2800" i="1" dirty="0" smtClean="0"/>
              <a:t>стремится его поправить</a:t>
            </a:r>
            <a:r>
              <a:rPr lang="ru-RU" i="1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500042"/>
            <a:ext cx="7929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Знаете ли вы, что такое пищевые добавки и как они обозначаются на упаковке товара?</a:t>
            </a:r>
          </a:p>
        </p:txBody>
      </p:sp>
      <p:graphicFrame>
        <p:nvGraphicFramePr>
          <p:cNvPr id="2049" name="Содержимое 5"/>
          <p:cNvGraphicFramePr>
            <a:graphicFrameLocks noGrp="1"/>
          </p:cNvGraphicFramePr>
          <p:nvPr/>
        </p:nvGraphicFramePr>
        <p:xfrm>
          <a:off x="428625" y="1928813"/>
          <a:ext cx="8229600" cy="4143393"/>
        </p:xfrm>
        <a:graphic>
          <a:graphicData uri="http://schemas.openxmlformats.org/presentationml/2006/ole">
            <p:oleObj spid="_x0000_s2049" r:id="rId5" imgW="8230313" imgH="4529721" progId="Excel.Sheet.8">
              <p:embed/>
            </p:oleObj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214291"/>
            <a:ext cx="7358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Купите ли вы сухарики, чипсы, зная, что в них содержатся опасные добавки?</a:t>
            </a:r>
          </a:p>
        </p:txBody>
      </p:sp>
      <p:graphicFrame>
        <p:nvGraphicFramePr>
          <p:cNvPr id="1025" name="Содержимое 5"/>
          <p:cNvGraphicFramePr>
            <a:graphicFrameLocks noGrp="1"/>
          </p:cNvGraphicFramePr>
          <p:nvPr/>
        </p:nvGraphicFramePr>
        <p:xfrm>
          <a:off x="428625" y="1357299"/>
          <a:ext cx="8229600" cy="4643470"/>
        </p:xfrm>
        <a:graphic>
          <a:graphicData uri="http://schemas.openxmlformats.org/presentationml/2006/ole">
            <p:oleObj spid="_x0000_s1025" r:id="rId4" imgW="8230313" imgH="4529721" progId="Excel.Sheet.8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Содержимое 12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642918"/>
            <a:ext cx="3857652" cy="5774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6248" y="1500174"/>
            <a:ext cx="48577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000" i="1" dirty="0" smtClean="0">
                <a:latin typeface="Arial Black" pitchFamily="34" charset="0"/>
              </a:rPr>
              <a:t>«Человек есть то, что он ест»</a:t>
            </a:r>
          </a:p>
          <a:p>
            <a:pPr algn="r"/>
            <a:r>
              <a:rPr lang="ru-RU" sz="4000" i="1" dirty="0" smtClean="0">
                <a:latin typeface="Arial Black" pitchFamily="34" charset="0"/>
              </a:rPr>
              <a:t>Г.Гейне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214290"/>
            <a:ext cx="78581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Что такое индекс Е?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071546"/>
            <a:ext cx="70723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 Black" pitchFamily="34" charset="0"/>
                <a:cs typeface="Times New Roman" pitchFamily="18" charset="0"/>
              </a:rPr>
              <a:t>Буква «Е» – обозначает «Европа», а цифровой код (Международный цифровой код INS) – характеристика пищевой добавки к продукту. Раньше названия этих химических веществ писали на этикетках полностью, но с 1953 года в Европе заменили названия химических пищевых добавок одной буквой с цифровыми кодами. 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214290"/>
            <a:ext cx="8858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Что такое пищевые добавки?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000108"/>
            <a:ext cx="50006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Arial Black" pitchFamily="34" charset="0"/>
              </a:rPr>
              <a:t>Это природные соединения и</a:t>
            </a: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Arial Black" pitchFamily="34" charset="0"/>
              </a:rPr>
              <a:t>химические вещества, которые</a:t>
            </a: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Arial Black" pitchFamily="34" charset="0"/>
              </a:rPr>
              <a:t>сами по себе обычно не</a:t>
            </a: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Arial Black" pitchFamily="34" charset="0"/>
              </a:rPr>
              <a:t>употребляются как пищевой</a:t>
            </a: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Arial Black" pitchFamily="34" charset="0"/>
              </a:rPr>
              <a:t>продукт или обычный компонент</a:t>
            </a: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Arial Black" pitchFamily="34" charset="0"/>
              </a:rPr>
              <a:t>пищи, но которые добавляют в</a:t>
            </a: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Arial Black" pitchFamily="34" charset="0"/>
              </a:rPr>
              <a:t>продукты питания для того, чтобы</a:t>
            </a: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Arial Black" pitchFamily="34" charset="0"/>
              </a:rPr>
              <a:t>они дольше хранились, для</a:t>
            </a: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Arial Black" pitchFamily="34" charset="0"/>
              </a:rPr>
              <a:t>приобретения стойкости вкуса,</a:t>
            </a: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Arial Black" pitchFamily="34" charset="0"/>
              </a:rPr>
              <a:t>улучшения внешнего вида. </a:t>
            </a: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Arial Black" pitchFamily="34" charset="0"/>
              </a:rPr>
              <a:t>Обозначаются они буквой Е и имеют специальные номера.</a:t>
            </a:r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3" y="928670"/>
            <a:ext cx="2357454" cy="1081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25" y="2143125"/>
            <a:ext cx="2524125" cy="192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4500563"/>
            <a:ext cx="321471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107763" dir="18900000" algn="ctr" rotWithShape="0">
                    <a:srgbClr val="868686">
                      <a:alpha val="50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Классификация пищевых добавок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785795"/>
            <a:ext cx="45720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Е100 – Е199</a:t>
            </a: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– </a:t>
            </a:r>
            <a:r>
              <a:rPr lang="ru-RU" sz="2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КРАСИТЕЛИ</a:t>
            </a:r>
          </a:p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Е200 – Е299</a:t>
            </a: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– </a:t>
            </a:r>
            <a:r>
              <a:rPr lang="ru-RU" sz="2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КОНСЕРВАНТЫ</a:t>
            </a: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(удлиняют срок годности продукта);</a:t>
            </a:r>
          </a:p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Е300 – Е399</a:t>
            </a: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– </a:t>
            </a:r>
            <a:r>
              <a:rPr lang="ru-RU" sz="2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АНТИОКИСЛИТЕЛИ</a:t>
            </a: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(предохраняя продукты от порчи);</a:t>
            </a:r>
          </a:p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Е400 – Е499</a:t>
            </a: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– </a:t>
            </a:r>
            <a:r>
              <a:rPr lang="ru-RU" sz="2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СТАБИЛИЗАТОРЫ</a:t>
            </a: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(сохраняют заданную консистенцию продуктов);</a:t>
            </a:r>
          </a:p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Е500 – Е599</a:t>
            </a: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– </a:t>
            </a:r>
            <a:r>
              <a:rPr lang="ru-RU" sz="2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ЭМУЛЬГАТОРЫ</a:t>
            </a: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(поддерживают определённую структуру продуктов питания);</a:t>
            </a:r>
          </a:p>
          <a:p>
            <a:pPr>
              <a:defRPr/>
            </a:pPr>
            <a:r>
              <a:rPr lang="ru-RU" sz="2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Е600 – Е599</a:t>
            </a: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– </a:t>
            </a:r>
            <a:r>
              <a:rPr lang="ru-RU" sz="2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УСИЛИТЕЛИ ВКУСА И АРОМАТА.</a:t>
            </a:r>
          </a:p>
        </p:txBody>
      </p:sp>
      <p:pic>
        <p:nvPicPr>
          <p:cNvPr id="7" name="Picture 2" descr="C:\Users\Уасилий\Desktop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857233"/>
            <a:ext cx="3432169" cy="214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Users\Уасилий\Desktop\Рисунок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1" y="3357563"/>
            <a:ext cx="3140068" cy="278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gfxtr.net/uploads/posts/2012-06/1340434230_1aapsdvrfrcrdtmplt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9" descr="i?id=34218203&amp;tov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285992"/>
            <a:ext cx="229552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i?id=97085796&amp;tov=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4005263"/>
            <a:ext cx="295275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i?id=27508971&amp;tov=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29985">
            <a:off x="5587849" y="457711"/>
            <a:ext cx="3024188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i?id=41074178&amp;tov=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589651">
            <a:off x="950913" y="2191315"/>
            <a:ext cx="2041525" cy="4368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85786" y="214290"/>
            <a:ext cx="51435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Почему же за последнее время пищевые добавки стали опасными?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482</Words>
  <Application>Microsoft Office PowerPoint</Application>
  <PresentationFormat>Экран (4:3)</PresentationFormat>
  <Paragraphs>91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Лист Microsoft Office Excel 97-2003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Marina</cp:lastModifiedBy>
  <cp:revision>9</cp:revision>
  <dcterms:created xsi:type="dcterms:W3CDTF">2016-01-26T11:40:58Z</dcterms:created>
  <dcterms:modified xsi:type="dcterms:W3CDTF">2016-01-28T12:08:17Z</dcterms:modified>
</cp:coreProperties>
</file>